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8" r:id="rId3"/>
    <p:sldId id="258" r:id="rId4"/>
    <p:sldId id="261" r:id="rId5"/>
    <p:sldId id="260" r:id="rId6"/>
    <p:sldId id="263" r:id="rId7"/>
    <p:sldId id="270" r:id="rId8"/>
    <p:sldId id="264" r:id="rId9"/>
    <p:sldId id="266" r:id="rId10"/>
    <p:sldId id="267" r:id="rId11"/>
    <p:sldId id="265"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6388" autoAdjust="0"/>
  </p:normalViewPr>
  <p:slideViewPr>
    <p:cSldViewPr snapToGrid="0">
      <p:cViewPr varScale="1">
        <p:scale>
          <a:sx n="55" d="100"/>
          <a:sy n="55" d="100"/>
        </p:scale>
        <p:origin x="348" y="48"/>
      </p:cViewPr>
      <p:guideLst/>
    </p:cSldViewPr>
  </p:slideViewPr>
  <p:outlineViewPr>
    <p:cViewPr>
      <p:scale>
        <a:sx n="33" d="100"/>
        <a:sy n="33" d="100"/>
      </p:scale>
      <p:origin x="0" y="-12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EB45A-0613-4ECD-9B54-9DF8DB868DF7}"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91653-26D2-4604-9A5D-DBBE7DEBF82B}" type="slidenum">
              <a:rPr lang="en-US" smtClean="0"/>
              <a:t>‹#›</a:t>
            </a:fld>
            <a:endParaRPr lang="en-US"/>
          </a:p>
        </p:txBody>
      </p:sp>
    </p:spTree>
    <p:extLst>
      <p:ext uri="{BB962C8B-B14F-4D97-AF65-F5344CB8AC3E}">
        <p14:creationId xmlns:p14="http://schemas.microsoft.com/office/powerpoint/2010/main" val="1147413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391653-26D2-4604-9A5D-DBBE7DEBF82B}" type="slidenum">
              <a:rPr lang="en-US" smtClean="0"/>
              <a:t>2</a:t>
            </a:fld>
            <a:endParaRPr lang="en-US"/>
          </a:p>
        </p:txBody>
      </p:sp>
    </p:spTree>
    <p:extLst>
      <p:ext uri="{BB962C8B-B14F-4D97-AF65-F5344CB8AC3E}">
        <p14:creationId xmlns:p14="http://schemas.microsoft.com/office/powerpoint/2010/main" val="23803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BAE1EC5-4E4A-4CBF-98D4-22F3278F9D3C}"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8712598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E1EC5-4E4A-4CBF-98D4-22F3278F9D3C}"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281098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AE1EC5-4E4A-4CBF-98D4-22F3278F9D3C}"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361110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AE1EC5-4E4A-4CBF-98D4-22F3278F9D3C}"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38130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BAE1EC5-4E4A-4CBF-98D4-22F3278F9D3C}"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41995791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BAE1EC5-4E4A-4CBF-98D4-22F3278F9D3C}" type="datetimeFigureOut">
              <a:rPr lang="en-US" smtClean="0"/>
              <a:t>3/25/2024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408524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BAE1EC5-4E4A-4CBF-98D4-22F3278F9D3C}"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7D810D-1891-4978-A444-C826252FFB2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4287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AE1EC5-4E4A-4CBF-98D4-22F3278F9D3C}" type="datetimeFigureOut">
              <a:rPr lang="en-US" smtClean="0"/>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379387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E1EC5-4E4A-4CBF-98D4-22F3278F9D3C}" type="datetimeFigureOut">
              <a:rPr lang="en-US" smtClean="0"/>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1916414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BAE1EC5-4E4A-4CBF-98D4-22F3278F9D3C}" type="datetimeFigureOut">
              <a:rPr lang="en-US" smtClean="0"/>
              <a:t>3/25/2024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84691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BAE1EC5-4E4A-4CBF-98D4-22F3278F9D3C}" type="datetimeFigureOut">
              <a:rPr lang="en-US" smtClean="0"/>
              <a:t>3/25/2024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47D810D-1891-4978-A444-C826252FFB29}" type="slidenum">
              <a:rPr lang="en-US" smtClean="0"/>
              <a:t>‹#›</a:t>
            </a:fld>
            <a:endParaRPr lang="en-US"/>
          </a:p>
        </p:txBody>
      </p:sp>
    </p:spTree>
    <p:extLst>
      <p:ext uri="{BB962C8B-B14F-4D97-AF65-F5344CB8AC3E}">
        <p14:creationId xmlns:p14="http://schemas.microsoft.com/office/powerpoint/2010/main" val="159554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BAE1EC5-4E4A-4CBF-98D4-22F3278F9D3C}" type="datetimeFigureOut">
              <a:rPr lang="en-US" smtClean="0"/>
              <a:t>3/25/2024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47D810D-1891-4978-A444-C826252FFB29}" type="slidenum">
              <a:rPr lang="en-US" smtClean="0"/>
              <a:t>‹#›</a:t>
            </a:fld>
            <a:endParaRPr lang="en-US"/>
          </a:p>
        </p:txBody>
      </p:sp>
    </p:spTree>
    <p:extLst>
      <p:ext uri="{BB962C8B-B14F-4D97-AF65-F5344CB8AC3E}">
        <p14:creationId xmlns:p14="http://schemas.microsoft.com/office/powerpoint/2010/main" val="428727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localhost:808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00A3EE-486B-F865-15CE-4AADA1F104AB}"/>
              </a:ext>
            </a:extLst>
          </p:cNvPr>
          <p:cNvSpPr>
            <a:spLocks noGrp="1"/>
          </p:cNvSpPr>
          <p:nvPr>
            <p:ph type="ctrTitle"/>
          </p:nvPr>
        </p:nvSpPr>
        <p:spPr>
          <a:xfrm>
            <a:off x="1600200" y="1460770"/>
            <a:ext cx="8991600" cy="1645920"/>
          </a:xfrm>
        </p:spPr>
        <p:txBody>
          <a:bodyPr>
            <a:normAutofit/>
          </a:bodyPr>
          <a:lstStyle/>
          <a:p>
            <a:r>
              <a:rPr lang="en-US" dirty="0"/>
              <a:t>Cloud-Based File Storage System Deployment</a:t>
            </a:r>
          </a:p>
        </p:txBody>
      </p:sp>
      <p:sp>
        <p:nvSpPr>
          <p:cNvPr id="7" name="Subtitle 6">
            <a:extLst>
              <a:ext uri="{FF2B5EF4-FFF2-40B4-BE49-F238E27FC236}">
                <a16:creationId xmlns:a16="http://schemas.microsoft.com/office/drawing/2014/main" id="{9250655A-9486-89D0-3264-9FEB2E394BD4}"/>
              </a:ext>
            </a:extLst>
          </p:cNvPr>
          <p:cNvSpPr>
            <a:spLocks noGrp="1"/>
          </p:cNvSpPr>
          <p:nvPr>
            <p:ph type="subTitle" idx="1"/>
          </p:nvPr>
        </p:nvSpPr>
        <p:spPr>
          <a:xfrm>
            <a:off x="2695194" y="3622877"/>
            <a:ext cx="6801612" cy="2164466"/>
          </a:xfrm>
        </p:spPr>
        <p:txBody>
          <a:bodyPr>
            <a:normAutofit fontScale="32500" lnSpcReduction="20000"/>
          </a:bodyPr>
          <a:lstStyle/>
          <a:p>
            <a:endParaRPr lang="en-US" dirty="0"/>
          </a:p>
          <a:p>
            <a:r>
              <a:rPr lang="en-US" sz="6000" dirty="0"/>
              <a:t> Roshanak Behrouz</a:t>
            </a:r>
          </a:p>
          <a:p>
            <a:r>
              <a:rPr lang="en-US" sz="6000" dirty="0"/>
              <a:t>DSAI</a:t>
            </a:r>
          </a:p>
          <a:p>
            <a:r>
              <a:rPr lang="en-US" sz="6000" dirty="0"/>
              <a:t>Cloud basics</a:t>
            </a:r>
          </a:p>
          <a:p>
            <a:r>
              <a:rPr lang="en-US" sz="6000" dirty="0"/>
              <a:t>University of Trieste</a:t>
            </a:r>
          </a:p>
          <a:p>
            <a:r>
              <a:rPr lang="en-US" sz="6000" dirty="0"/>
              <a:t>March 2024</a:t>
            </a:r>
          </a:p>
          <a:p>
            <a:endParaRPr lang="en-US" dirty="0"/>
          </a:p>
        </p:txBody>
      </p:sp>
      <p:pic>
        <p:nvPicPr>
          <p:cNvPr id="2" name="Picture 1">
            <a:extLst>
              <a:ext uri="{FF2B5EF4-FFF2-40B4-BE49-F238E27FC236}">
                <a16:creationId xmlns:a16="http://schemas.microsoft.com/office/drawing/2014/main" id="{FECA8AEA-A4AD-FC25-822A-A5921FC9F345}"/>
              </a:ext>
            </a:extLst>
          </p:cNvPr>
          <p:cNvPicPr>
            <a:picLocks noChangeAspect="1"/>
          </p:cNvPicPr>
          <p:nvPr/>
        </p:nvPicPr>
        <p:blipFill>
          <a:blip r:embed="rId2"/>
          <a:stretch>
            <a:fillRect/>
          </a:stretch>
        </p:blipFill>
        <p:spPr>
          <a:xfrm>
            <a:off x="0" y="13545"/>
            <a:ext cx="3695700" cy="1428750"/>
          </a:xfrm>
          <a:prstGeom prst="rect">
            <a:avLst/>
          </a:prstGeom>
        </p:spPr>
      </p:pic>
    </p:spTree>
    <p:extLst>
      <p:ext uri="{BB962C8B-B14F-4D97-AF65-F5344CB8AC3E}">
        <p14:creationId xmlns:p14="http://schemas.microsoft.com/office/powerpoint/2010/main" val="1952436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169AB-AAFF-7C29-7C21-E37C9F922F79}"/>
              </a:ext>
            </a:extLst>
          </p:cNvPr>
          <p:cNvSpPr>
            <a:spLocks noGrp="1"/>
          </p:cNvSpPr>
          <p:nvPr>
            <p:ph idx="1"/>
          </p:nvPr>
        </p:nvSpPr>
        <p:spPr>
          <a:xfrm>
            <a:off x="1296365" y="370391"/>
            <a:ext cx="9896354" cy="5508533"/>
          </a:xfrm>
        </p:spPr>
        <p:txBody>
          <a:bodyPr/>
          <a:lstStyle/>
          <a:p>
            <a:pPr marL="0" marR="0" indent="0" algn="just">
              <a:lnSpc>
                <a:spcPct val="107000"/>
              </a:lnSpc>
              <a:spcBef>
                <a:spcPts val="1200"/>
              </a:spcBef>
              <a:spcAft>
                <a:spcPts val="800"/>
              </a:spcAft>
              <a:buNone/>
              <a:tabLst>
                <a:tab pos="285750" algn="l"/>
              </a:tabLst>
            </a:pPr>
            <a:r>
              <a:rPr lang="en-US" sz="2000" b="1"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Storage Issues: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I experienced storage issues while I try to run docker compose up after making changes to the docker-compose.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1200"/>
              </a:spcBef>
              <a:spcAft>
                <a:spcPts val="800"/>
              </a:spcAft>
              <a:buNone/>
              <a:tabLst>
                <a:tab pos="285750" algn="l"/>
              </a:tabLst>
            </a:pPr>
            <a:r>
              <a:rPr lang="en-US" sz="1800" b="1" i="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Solution:</a:t>
            </a:r>
            <a:r>
              <a:rPr lang="en-US"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When I faced challenges related to storage from previous unsuccessful attempts, using docker system prune helped by cleaning up the environment. This action could have resolved issues like: Running out of disk space due to accumulated unused Docker images and containers.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indent="0" algn="l">
              <a:buNone/>
            </a:pPr>
            <a:r>
              <a:rPr lang="en-US" sz="2000" b="1" i="0" dirty="0">
                <a:solidFill>
                  <a:srgbClr val="1F2328"/>
                </a:solidFill>
                <a:effectLst/>
                <a:latin typeface="-apple-system"/>
              </a:rPr>
              <a:t>Nginx configuration issues</a:t>
            </a:r>
            <a:r>
              <a:rPr lang="en-US" sz="2000" b="0" i="0" dirty="0">
                <a:solidFill>
                  <a:srgbClr val="1F2328"/>
                </a:solidFill>
                <a:effectLst/>
                <a:latin typeface="-apple-system"/>
              </a:rPr>
              <a:t>: </a:t>
            </a:r>
            <a:r>
              <a:rPr lang="en-US" b="0" i="0" dirty="0">
                <a:solidFill>
                  <a:srgbClr val="1F2328"/>
                </a:solidFill>
                <a:effectLst/>
                <a:latin typeface="-apple-system"/>
              </a:rPr>
              <a:t>I encountered errors related to the upstream directive placement and binding Nginx to port 80 when the port was already in use. Additionally, there were configuration challenges related to setting up load balancing correctly.</a:t>
            </a:r>
          </a:p>
          <a:p>
            <a:pPr marL="0" indent="0" algn="l">
              <a:buNone/>
            </a:pPr>
            <a:r>
              <a:rPr lang="en-US" sz="1800" b="1" i="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Solution:</a:t>
            </a:r>
            <a:r>
              <a:rPr lang="en-US"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1F2328"/>
                </a:solidFill>
                <a:effectLst/>
                <a:latin typeface="-apple-system"/>
              </a:rPr>
              <a:t>I resolved the Nginx configuration issues by editing the </a:t>
            </a:r>
            <a:r>
              <a:rPr lang="en-US" b="0" i="0" dirty="0" err="1">
                <a:solidFill>
                  <a:srgbClr val="1F2328"/>
                </a:solidFill>
                <a:effectLst/>
                <a:latin typeface="-apple-system"/>
              </a:rPr>
              <a:t>nginx.conf</a:t>
            </a:r>
            <a:r>
              <a:rPr lang="en-US" b="0" i="0" dirty="0">
                <a:solidFill>
                  <a:srgbClr val="1F2328"/>
                </a:solidFill>
                <a:effectLst/>
                <a:latin typeface="-apple-system"/>
              </a:rPr>
              <a:t> file to correct syntax errors and ensure proper upstream configuration for load balancing. I also made sure that Nginx was not attempting to bind to a port already in use, typically by changing or ensuring the port was available. I changed the ports to 8081 and 8082 to access my Nextcloud instances.</a:t>
            </a:r>
          </a:p>
          <a:p>
            <a:endParaRPr lang="en-US" dirty="0"/>
          </a:p>
        </p:txBody>
      </p:sp>
      <p:pic>
        <p:nvPicPr>
          <p:cNvPr id="4" name="Picture 3">
            <a:extLst>
              <a:ext uri="{FF2B5EF4-FFF2-40B4-BE49-F238E27FC236}">
                <a16:creationId xmlns:a16="http://schemas.microsoft.com/office/drawing/2014/main" id="{BB9CE144-BDBF-E9AF-5D9E-1DDB8EAA24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9357" y="2311600"/>
            <a:ext cx="1631950" cy="336550"/>
          </a:xfrm>
          <a:prstGeom prst="rect">
            <a:avLst/>
          </a:prstGeom>
          <a:noFill/>
          <a:ln>
            <a:noFill/>
          </a:ln>
        </p:spPr>
      </p:pic>
    </p:spTree>
    <p:extLst>
      <p:ext uri="{BB962C8B-B14F-4D97-AF65-F5344CB8AC3E}">
        <p14:creationId xmlns:p14="http://schemas.microsoft.com/office/powerpoint/2010/main" val="102027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B06BD4-33DF-FD7D-88B8-6A23C310A21E}"/>
              </a:ext>
            </a:extLst>
          </p:cNvPr>
          <p:cNvSpPr>
            <a:spLocks noGrp="1"/>
          </p:cNvSpPr>
          <p:nvPr>
            <p:ph idx="1"/>
          </p:nvPr>
        </p:nvSpPr>
        <p:spPr>
          <a:xfrm>
            <a:off x="1030146" y="327017"/>
            <a:ext cx="10486663" cy="3920892"/>
          </a:xfrm>
        </p:spPr>
        <p:txBody>
          <a:bodyPr>
            <a:normAutofit/>
          </a:bodyPr>
          <a:lstStyle/>
          <a:p>
            <a:pPr marL="0" indent="0">
              <a:buNone/>
            </a:pPr>
            <a:r>
              <a:rPr lang="en-US" sz="2000" b="1"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Locust Testing Challenges: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During load testing with Locust, I encountered script errors related to user credential unpacking and incorrect file path references. Additionally, there were performance issues with a high failure rate for file downloads.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b="1" i="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Solution:</a:t>
            </a:r>
            <a:r>
              <a:rPr lang="en-US"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I addressed the script errors in Locust by correcting the user credentials file format and ensuring it was properly parsed. I also fixed file path references to ensure the Locust tasks could accurately request the target files. At first, I get errors on unsuccessful login attempts as I didn’t create users to test. Then I write a bash file to create users then remember that in order to be able to download a file from Nextcloud first I need to upload some file there. I uploaded the files I created with in admin account and then I gave permission of access to users and fixed the problem. (First, I test only with one user and I get failures all the time, then I understand that I need to </a:t>
            </a: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make users).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ED7ECD00-CAC6-803D-DF3A-895B7863EC19}"/>
              </a:ext>
            </a:extLst>
          </p:cNvPr>
          <p:cNvPicPr>
            <a:picLocks noChangeAspect="1"/>
          </p:cNvPicPr>
          <p:nvPr/>
        </p:nvPicPr>
        <p:blipFill>
          <a:blip r:embed="rId2"/>
          <a:stretch>
            <a:fillRect/>
          </a:stretch>
        </p:blipFill>
        <p:spPr>
          <a:xfrm>
            <a:off x="2430684" y="3588152"/>
            <a:ext cx="7303625" cy="2953629"/>
          </a:xfrm>
          <a:prstGeom prst="rect">
            <a:avLst/>
          </a:prstGeom>
        </p:spPr>
      </p:pic>
    </p:spTree>
    <p:extLst>
      <p:ext uri="{BB962C8B-B14F-4D97-AF65-F5344CB8AC3E}">
        <p14:creationId xmlns:p14="http://schemas.microsoft.com/office/powerpoint/2010/main" val="182349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54C3D-13E0-5B36-02E2-6E15FD25577D}"/>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CDE391B2-7A94-9918-B4D1-6513E94A7778}"/>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2430733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A863-6553-57FA-4CDE-CE6BBCF169FB}"/>
              </a:ext>
            </a:extLst>
          </p:cNvPr>
          <p:cNvSpPr>
            <a:spLocks noGrp="1"/>
          </p:cNvSpPr>
          <p:nvPr>
            <p:ph type="title"/>
          </p:nvPr>
        </p:nvSpPr>
        <p:spPr>
          <a:xfrm>
            <a:off x="520861" y="223912"/>
            <a:ext cx="11065397" cy="527459"/>
          </a:xfrm>
        </p:spPr>
        <p:txBody>
          <a:bodyPr>
            <a:normAutofit fontScale="90000"/>
          </a:bodyPr>
          <a:lstStyle/>
          <a:p>
            <a:r>
              <a:rPr lang="en-US" dirty="0"/>
              <a:t>Technologies used</a:t>
            </a:r>
          </a:p>
        </p:txBody>
      </p:sp>
      <p:sp>
        <p:nvSpPr>
          <p:cNvPr id="3" name="Content Placeholder 2">
            <a:extLst>
              <a:ext uri="{FF2B5EF4-FFF2-40B4-BE49-F238E27FC236}">
                <a16:creationId xmlns:a16="http://schemas.microsoft.com/office/drawing/2014/main" id="{98D39B10-18D7-8A34-A67E-E0DF3395B227}"/>
              </a:ext>
            </a:extLst>
          </p:cNvPr>
          <p:cNvSpPr>
            <a:spLocks noGrp="1"/>
          </p:cNvSpPr>
          <p:nvPr>
            <p:ph idx="1"/>
          </p:nvPr>
        </p:nvSpPr>
        <p:spPr>
          <a:xfrm>
            <a:off x="1197056" y="1379265"/>
            <a:ext cx="3374944" cy="4813224"/>
          </a:xfrm>
        </p:spPr>
        <p:txBody>
          <a:bodyPr>
            <a:normAutofit lnSpcReduction="10000"/>
          </a:bodyPr>
          <a:lstStyle/>
          <a:p>
            <a:pPr algn="just">
              <a:buFont typeface="+mj-lt"/>
              <a:buAutoNum type="arabicPeriod"/>
            </a:pPr>
            <a:endParaRPr lang="en-US" sz="2800" b="1" i="0" dirty="0">
              <a:solidFill>
                <a:srgbClr val="0D0D0D"/>
              </a:solidFill>
              <a:effectLst/>
              <a:latin typeface="Söhne"/>
            </a:endParaRPr>
          </a:p>
          <a:p>
            <a:pPr algn="just">
              <a:buFont typeface="+mj-lt"/>
              <a:buAutoNum type="arabicPeriod"/>
            </a:pPr>
            <a:r>
              <a:rPr lang="en-US" sz="2800" b="1" i="0" dirty="0">
                <a:solidFill>
                  <a:srgbClr val="0D0D0D"/>
                </a:solidFill>
                <a:effectLst/>
                <a:latin typeface="Söhne"/>
              </a:rPr>
              <a:t>Docker</a:t>
            </a:r>
            <a:endParaRPr lang="en-US" sz="2800" dirty="0">
              <a:solidFill>
                <a:srgbClr val="0D0D0D"/>
              </a:solidFill>
              <a:latin typeface="Söhne"/>
            </a:endParaRPr>
          </a:p>
          <a:p>
            <a:pPr algn="just">
              <a:buFont typeface="+mj-lt"/>
              <a:buAutoNum type="arabicPeriod"/>
            </a:pPr>
            <a:r>
              <a:rPr lang="en-US" sz="2800" b="1" i="0" dirty="0">
                <a:solidFill>
                  <a:srgbClr val="0D0D0D"/>
                </a:solidFill>
                <a:effectLst/>
                <a:latin typeface="Söhne"/>
              </a:rPr>
              <a:t>Docker Compose</a:t>
            </a:r>
            <a:endParaRPr lang="en-US" sz="2800" b="0" i="0" dirty="0">
              <a:solidFill>
                <a:srgbClr val="0D0D0D"/>
              </a:solidFill>
              <a:effectLst/>
              <a:latin typeface="Söhne"/>
            </a:endParaRPr>
          </a:p>
          <a:p>
            <a:pPr algn="just">
              <a:buFont typeface="+mj-lt"/>
              <a:buAutoNum type="arabicPeriod"/>
            </a:pPr>
            <a:r>
              <a:rPr lang="en-US" sz="2800" b="1" i="0" dirty="0">
                <a:solidFill>
                  <a:srgbClr val="0D0D0D"/>
                </a:solidFill>
                <a:effectLst/>
                <a:latin typeface="Söhne"/>
              </a:rPr>
              <a:t>Nextcloud </a:t>
            </a:r>
            <a:endParaRPr lang="en-US" sz="2800" dirty="0">
              <a:solidFill>
                <a:srgbClr val="0D0D0D"/>
              </a:solidFill>
              <a:latin typeface="Söhne"/>
            </a:endParaRPr>
          </a:p>
          <a:p>
            <a:pPr algn="just">
              <a:buFont typeface="+mj-lt"/>
              <a:buAutoNum type="arabicPeriod"/>
            </a:pPr>
            <a:r>
              <a:rPr lang="en-US" sz="2800" b="1" i="0" dirty="0">
                <a:solidFill>
                  <a:srgbClr val="0D0D0D"/>
                </a:solidFill>
                <a:effectLst/>
                <a:latin typeface="Söhne"/>
              </a:rPr>
              <a:t>Nginx </a:t>
            </a:r>
            <a:endParaRPr lang="en-US" sz="2800" dirty="0">
              <a:solidFill>
                <a:srgbClr val="0D0D0D"/>
              </a:solidFill>
              <a:latin typeface="Söhne"/>
            </a:endParaRPr>
          </a:p>
          <a:p>
            <a:pPr algn="just">
              <a:buFont typeface="+mj-lt"/>
              <a:buAutoNum type="arabicPeriod"/>
            </a:pPr>
            <a:r>
              <a:rPr lang="en-US" sz="2800" b="1" i="0" dirty="0">
                <a:solidFill>
                  <a:srgbClr val="0D0D0D"/>
                </a:solidFill>
                <a:effectLst/>
                <a:latin typeface="Söhne"/>
              </a:rPr>
              <a:t>Locust</a:t>
            </a:r>
            <a:endParaRPr lang="en-US" sz="2800" b="0" i="0" dirty="0">
              <a:solidFill>
                <a:srgbClr val="0D0D0D"/>
              </a:solidFill>
              <a:effectLst/>
              <a:latin typeface="Söhne"/>
            </a:endParaRPr>
          </a:p>
          <a:p>
            <a:pPr algn="just">
              <a:buFont typeface="+mj-lt"/>
              <a:buAutoNum type="arabicPeriod"/>
            </a:pPr>
            <a:r>
              <a:rPr lang="en-US" sz="2800" b="1" dirty="0">
                <a:solidFill>
                  <a:srgbClr val="0D0D0D"/>
                </a:solidFill>
                <a:latin typeface="Söhne"/>
              </a:rPr>
              <a:t>MariaDB</a:t>
            </a:r>
          </a:p>
          <a:p>
            <a:pPr algn="just">
              <a:buFont typeface="+mj-lt"/>
              <a:buAutoNum type="arabicPeriod"/>
            </a:pPr>
            <a:endParaRPr lang="en-US" sz="2800" b="1" dirty="0">
              <a:solidFill>
                <a:srgbClr val="0D0D0D"/>
              </a:solidFill>
              <a:latin typeface="Söhne"/>
            </a:endParaRPr>
          </a:p>
          <a:p>
            <a:pPr marL="0" indent="0" algn="just">
              <a:buNone/>
            </a:pPr>
            <a:r>
              <a:rPr lang="en-US" sz="2800" dirty="0"/>
              <a:t>Why?</a:t>
            </a:r>
          </a:p>
        </p:txBody>
      </p:sp>
      <p:pic>
        <p:nvPicPr>
          <p:cNvPr id="9" name="Picture 8">
            <a:extLst>
              <a:ext uri="{FF2B5EF4-FFF2-40B4-BE49-F238E27FC236}">
                <a16:creationId xmlns:a16="http://schemas.microsoft.com/office/drawing/2014/main" id="{486A60DF-9CA8-9D14-571B-53857C4E3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559" y="844951"/>
            <a:ext cx="6138441" cy="5975431"/>
          </a:xfrm>
          <a:prstGeom prst="rect">
            <a:avLst/>
          </a:prstGeom>
        </p:spPr>
      </p:pic>
    </p:spTree>
    <p:extLst>
      <p:ext uri="{BB962C8B-B14F-4D97-AF65-F5344CB8AC3E}">
        <p14:creationId xmlns:p14="http://schemas.microsoft.com/office/powerpoint/2010/main" val="139199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6E7BD0-0A9A-4C89-14E3-8BE9512C216D}"/>
              </a:ext>
            </a:extLst>
          </p:cNvPr>
          <p:cNvSpPr>
            <a:spLocks noGrp="1"/>
          </p:cNvSpPr>
          <p:nvPr>
            <p:ph type="title"/>
          </p:nvPr>
        </p:nvSpPr>
        <p:spPr>
          <a:xfrm>
            <a:off x="2231136" y="200763"/>
            <a:ext cx="7729728" cy="448594"/>
          </a:xfrm>
        </p:spPr>
        <p:txBody>
          <a:bodyPr>
            <a:normAutofit fontScale="90000"/>
          </a:bodyPr>
          <a:lstStyle/>
          <a:p>
            <a:r>
              <a:rPr lang="en-US" b="1" dirty="0"/>
              <a:t>Deployment</a:t>
            </a:r>
            <a:endParaRPr lang="en-US" dirty="0"/>
          </a:p>
        </p:txBody>
      </p:sp>
      <p:sp>
        <p:nvSpPr>
          <p:cNvPr id="5" name="Content Placeholder 4">
            <a:extLst>
              <a:ext uri="{FF2B5EF4-FFF2-40B4-BE49-F238E27FC236}">
                <a16:creationId xmlns:a16="http://schemas.microsoft.com/office/drawing/2014/main" id="{13433D4D-F303-A821-7F9D-B6B3020E3AE8}"/>
              </a:ext>
            </a:extLst>
          </p:cNvPr>
          <p:cNvSpPr>
            <a:spLocks noGrp="1"/>
          </p:cNvSpPr>
          <p:nvPr>
            <p:ph idx="1"/>
          </p:nvPr>
        </p:nvSpPr>
        <p:spPr>
          <a:xfrm>
            <a:off x="901148" y="795130"/>
            <a:ext cx="10233698" cy="5862107"/>
          </a:xfrm>
        </p:spPr>
        <p:txBody>
          <a:bodyPr>
            <a:normAutofit fontScale="92500" lnSpcReduction="20000"/>
          </a:bodyPr>
          <a:lstStyle/>
          <a:p>
            <a:pPr lvl="1" algn="just">
              <a:lnSpc>
                <a:spcPct val="120000"/>
              </a:lnSpc>
            </a:pPr>
            <a:r>
              <a:rPr lang="en-US" sz="2000" dirty="0"/>
              <a:t>I've created a </a:t>
            </a:r>
            <a:r>
              <a:rPr lang="en-US" sz="2000" dirty="0">
                <a:solidFill>
                  <a:srgbClr val="00B0F0"/>
                </a:solidFill>
              </a:rPr>
              <a:t>Docker Compose </a:t>
            </a:r>
            <a:r>
              <a:rPr lang="en-US" sz="2000" dirty="0"/>
              <a:t>setup (version 3) to orchestrate a system comprising two MariaDB databases, two Nextcloud instances, and an Nginx server functioning as a load </a:t>
            </a:r>
            <a:r>
              <a:rPr lang="en-US" sz="2000"/>
              <a:t>balancer.</a:t>
            </a:r>
          </a:p>
          <a:p>
            <a:pPr lvl="1" algn="just">
              <a:lnSpc>
                <a:spcPct val="120000"/>
              </a:lnSpc>
            </a:pPr>
            <a:r>
              <a:rPr lang="en-US" sz="2000"/>
              <a:t> </a:t>
            </a:r>
            <a:r>
              <a:rPr lang="en-US" sz="2000" dirty="0">
                <a:solidFill>
                  <a:srgbClr val="00B0F0"/>
                </a:solidFill>
              </a:rPr>
              <a:t>Databases (db1 and db2): </a:t>
            </a:r>
            <a:r>
              <a:rPr lang="en-US" sz="2000" dirty="0"/>
              <a:t>Utilizes MariaDB images to establish two separate containers for databases, with persistent volumes for data storage. </a:t>
            </a:r>
            <a:r>
              <a:rPr lang="en-US" sz="2000" dirty="0">
                <a:solidFill>
                  <a:srgbClr val="00B0F0"/>
                </a:solidFill>
              </a:rPr>
              <a:t>Environment variables </a:t>
            </a:r>
            <a:r>
              <a:rPr lang="en-US" sz="2000" dirty="0"/>
              <a:t>configure database credentials.</a:t>
            </a:r>
          </a:p>
          <a:p>
            <a:pPr lvl="1" algn="just">
              <a:lnSpc>
                <a:spcPct val="120000"/>
              </a:lnSpc>
            </a:pPr>
            <a:r>
              <a:rPr lang="en-US" sz="2000" dirty="0">
                <a:solidFill>
                  <a:srgbClr val="00B0F0"/>
                </a:solidFill>
              </a:rPr>
              <a:t>Nextcloud Instances (app1 and app2): </a:t>
            </a:r>
            <a:r>
              <a:rPr lang="en-US" sz="2000" dirty="0"/>
              <a:t>Two distinct Nextcloud services are set up, each automatically restarting on failure. They're linked to their respective databases through environment variables for seamless database connectivity. Dependency settings ensure they start only after their respective databases are ready. Ports 8081 and 8082 are mapped to make the Nextcloud interfaces accessible externally.</a:t>
            </a:r>
          </a:p>
          <a:p>
            <a:pPr lvl="1" algn="just">
              <a:lnSpc>
                <a:spcPct val="120000"/>
              </a:lnSpc>
            </a:pPr>
            <a:r>
              <a:rPr lang="en-US" sz="2000" dirty="0">
                <a:solidFill>
                  <a:srgbClr val="00B0F0"/>
                </a:solidFill>
              </a:rPr>
              <a:t>Nginx: </a:t>
            </a:r>
            <a:r>
              <a:rPr lang="en-US" sz="2000" dirty="0"/>
              <a:t>Configured as a load balancer, it directs incoming host traffic on port 80 to the appropriate Nextcloud instance. The configuration for load balancing is provided through a mounted </a:t>
            </a:r>
            <a:r>
              <a:rPr lang="en-US" sz="2000" dirty="0" err="1"/>
              <a:t>nginx.conf</a:t>
            </a:r>
            <a:r>
              <a:rPr lang="en-US" sz="2000" dirty="0"/>
              <a:t> file. It's set to start only after both Nextcloud services are operational.</a:t>
            </a:r>
          </a:p>
          <a:p>
            <a:pPr lvl="1" algn="just">
              <a:lnSpc>
                <a:spcPct val="120000"/>
              </a:lnSpc>
            </a:pPr>
            <a:r>
              <a:rPr lang="en-US" sz="2000" dirty="0">
                <a:solidFill>
                  <a:srgbClr val="00B0F0"/>
                </a:solidFill>
              </a:rPr>
              <a:t>Volumes (db1 and db2): </a:t>
            </a:r>
            <a:r>
              <a:rPr lang="en-US" sz="2000" dirty="0"/>
              <a:t>Named volumes for the MariaDB containers ensure data persistence across restarts or removals.</a:t>
            </a:r>
          </a:p>
          <a:p>
            <a:pPr lvl="1" algn="just">
              <a:lnSpc>
                <a:spcPct val="120000"/>
              </a:lnSpc>
            </a:pPr>
            <a:r>
              <a:rPr lang="en-US" sz="2000" dirty="0">
                <a:solidFill>
                  <a:srgbClr val="00B0F0"/>
                </a:solidFill>
              </a:rPr>
              <a:t>Network (</a:t>
            </a:r>
            <a:r>
              <a:rPr lang="en-US" sz="2000" dirty="0" err="1">
                <a:solidFill>
                  <a:srgbClr val="00B0F0"/>
                </a:solidFill>
              </a:rPr>
              <a:t>nextcloud_network</a:t>
            </a:r>
            <a:r>
              <a:rPr lang="en-US" sz="2000" dirty="0">
                <a:solidFill>
                  <a:srgbClr val="00B0F0"/>
                </a:solidFill>
              </a:rPr>
              <a:t>): </a:t>
            </a:r>
            <a:r>
              <a:rPr lang="en-US" sz="2000" dirty="0"/>
              <a:t>A custom network facilitates communication among containers using their names, simplifying the orchestration of inter-service interactions.</a:t>
            </a:r>
          </a:p>
          <a:p>
            <a:pPr lvl="1"/>
            <a:endParaRPr lang="en-US" dirty="0"/>
          </a:p>
        </p:txBody>
      </p:sp>
    </p:spTree>
    <p:extLst>
      <p:ext uri="{BB962C8B-B14F-4D97-AF65-F5344CB8AC3E}">
        <p14:creationId xmlns:p14="http://schemas.microsoft.com/office/powerpoint/2010/main" val="184413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54DC3-5753-A416-902D-27AA77A571CD}"/>
              </a:ext>
            </a:extLst>
          </p:cNvPr>
          <p:cNvSpPr>
            <a:spLocks noGrp="1"/>
          </p:cNvSpPr>
          <p:nvPr>
            <p:ph type="title"/>
          </p:nvPr>
        </p:nvSpPr>
        <p:spPr>
          <a:xfrm>
            <a:off x="728871" y="166038"/>
            <a:ext cx="10946294" cy="867631"/>
          </a:xfrm>
        </p:spPr>
        <p:txBody>
          <a:bodyPr>
            <a:normAutofit/>
          </a:bodyPr>
          <a:lstStyle/>
          <a:p>
            <a:r>
              <a:rPr lang="en-US" sz="2000" b="1" i="0" kern="1200" dirty="0">
                <a:solidFill>
                  <a:schemeClr val="tx1"/>
                </a:solidFill>
                <a:effectLst/>
                <a:latin typeface="+mn-lt"/>
                <a:ea typeface="+mj-ea"/>
                <a:cs typeface="+mj-cs"/>
              </a:rPr>
              <a:t>User Management and security and </a:t>
            </a:r>
            <a:r>
              <a:rPr lang="en-US" sz="2000" b="1" dirty="0">
                <a:solidFill>
                  <a:schemeClr val="tx1"/>
                </a:solidFill>
                <a:latin typeface="+mn-lt"/>
              </a:rPr>
              <a:t>Cost-Efficiency</a:t>
            </a:r>
          </a:p>
        </p:txBody>
      </p:sp>
      <p:sp>
        <p:nvSpPr>
          <p:cNvPr id="5" name="Content Placeholder 4">
            <a:extLst>
              <a:ext uri="{FF2B5EF4-FFF2-40B4-BE49-F238E27FC236}">
                <a16:creationId xmlns:a16="http://schemas.microsoft.com/office/drawing/2014/main" id="{8EDC6483-1886-5629-D1DA-461D1D3FB8DF}"/>
              </a:ext>
            </a:extLst>
          </p:cNvPr>
          <p:cNvSpPr>
            <a:spLocks noGrp="1"/>
          </p:cNvSpPr>
          <p:nvPr>
            <p:ph idx="1"/>
          </p:nvPr>
        </p:nvSpPr>
        <p:spPr>
          <a:xfrm>
            <a:off x="223434" y="1444487"/>
            <a:ext cx="3208880" cy="2968487"/>
          </a:xfrm>
        </p:spPr>
        <p:txBody>
          <a:bodyPr>
            <a:normAutofit/>
          </a:bodyPr>
          <a:lstStyle/>
          <a:p>
            <a:pPr lvl="1" algn="just"/>
            <a:r>
              <a:rPr lang="en-US" sz="2000" dirty="0"/>
              <a:t>Registration</a:t>
            </a:r>
          </a:p>
          <a:p>
            <a:pPr lvl="1" algn="just"/>
            <a:r>
              <a:rPr lang="en-US" sz="2000" dirty="0"/>
              <a:t>User generation</a:t>
            </a:r>
          </a:p>
          <a:p>
            <a:pPr lvl="1" algn="just"/>
            <a:r>
              <a:rPr lang="en-US" sz="2000" dirty="0"/>
              <a:t>create different file size</a:t>
            </a:r>
          </a:p>
          <a:p>
            <a:pPr lvl="1" algn="just"/>
            <a:r>
              <a:rPr lang="en-US" sz="2000" dirty="0"/>
              <a:t>Users privileges’</a:t>
            </a:r>
          </a:p>
          <a:p>
            <a:pPr lvl="1" algn="just"/>
            <a:r>
              <a:rPr lang="en-US" sz="2000" dirty="0"/>
              <a:t>User roles</a:t>
            </a:r>
          </a:p>
          <a:p>
            <a:pPr lvl="1" algn="just"/>
            <a:r>
              <a:rPr lang="en-US" sz="2000" dirty="0"/>
              <a:t>Admins</a:t>
            </a:r>
          </a:p>
          <a:p>
            <a:pPr algn="just"/>
            <a:endParaRPr lang="en-US" sz="1600" dirty="0"/>
          </a:p>
        </p:txBody>
      </p:sp>
      <p:sp>
        <p:nvSpPr>
          <p:cNvPr id="3" name="Content Placeholder 2">
            <a:extLst>
              <a:ext uri="{FF2B5EF4-FFF2-40B4-BE49-F238E27FC236}">
                <a16:creationId xmlns:a16="http://schemas.microsoft.com/office/drawing/2014/main" id="{59CBA78D-4F1C-BB23-D808-B8497C83D957}"/>
              </a:ext>
            </a:extLst>
          </p:cNvPr>
          <p:cNvSpPr txBox="1">
            <a:spLocks/>
          </p:cNvSpPr>
          <p:nvPr/>
        </p:nvSpPr>
        <p:spPr>
          <a:xfrm>
            <a:off x="4491559" y="1457739"/>
            <a:ext cx="3208881" cy="47310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sz="2000" dirty="0"/>
              <a:t>Strong Password policy</a:t>
            </a:r>
          </a:p>
          <a:p>
            <a:pPr algn="just"/>
            <a:r>
              <a:rPr lang="en-US" sz="2000" dirty="0"/>
              <a:t>Usage server report</a:t>
            </a:r>
          </a:p>
          <a:p>
            <a:pPr algn="just"/>
            <a:r>
              <a:rPr lang="en-US" sz="2000" dirty="0"/>
              <a:t>Server-side file Encryption</a:t>
            </a:r>
          </a:p>
          <a:p>
            <a:pPr algn="just"/>
            <a:r>
              <a:rPr lang="en-US" sz="2000" dirty="0"/>
              <a:t>Updates and Backups</a:t>
            </a:r>
          </a:p>
        </p:txBody>
      </p:sp>
      <p:sp>
        <p:nvSpPr>
          <p:cNvPr id="6" name="Content Placeholder 2">
            <a:extLst>
              <a:ext uri="{FF2B5EF4-FFF2-40B4-BE49-F238E27FC236}">
                <a16:creationId xmlns:a16="http://schemas.microsoft.com/office/drawing/2014/main" id="{3A12B53C-E3AF-3623-D3A7-797EB3AE27A7}"/>
              </a:ext>
            </a:extLst>
          </p:cNvPr>
          <p:cNvSpPr txBox="1">
            <a:spLocks/>
          </p:cNvSpPr>
          <p:nvPr/>
        </p:nvSpPr>
        <p:spPr>
          <a:xfrm>
            <a:off x="8203096" y="1417596"/>
            <a:ext cx="3472069" cy="522135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lgn="just">
              <a:lnSpc>
                <a:spcPct val="115000"/>
              </a:lnSpc>
              <a:spcBef>
                <a:spcPts val="1200"/>
              </a:spcBef>
              <a:spcAft>
                <a:spcPts val="800"/>
              </a:spcAft>
            </a:pPr>
            <a:r>
              <a:rPr lang="en-US" sz="2000" kern="150" dirty="0">
                <a:ea typeface="OpenSymbol"/>
                <a:cs typeface="Calibri" panose="020F0502020204030204" pitchFamily="34" charset="0"/>
              </a:rPr>
              <a:t>Opensource Technologies</a:t>
            </a:r>
            <a:endParaRPr lang="en-US" sz="2000" kern="150" dirty="0">
              <a:ea typeface="OpenSymbol"/>
              <a:cs typeface="OpenSymbol"/>
            </a:endParaRPr>
          </a:p>
        </p:txBody>
      </p:sp>
      <p:sp>
        <p:nvSpPr>
          <p:cNvPr id="7" name="TextBox 6">
            <a:extLst>
              <a:ext uri="{FF2B5EF4-FFF2-40B4-BE49-F238E27FC236}">
                <a16:creationId xmlns:a16="http://schemas.microsoft.com/office/drawing/2014/main" id="{2EEA08BA-F6AB-FCBF-92CE-2BB68FD93C00}"/>
              </a:ext>
            </a:extLst>
          </p:cNvPr>
          <p:cNvSpPr txBox="1"/>
          <p:nvPr/>
        </p:nvSpPr>
        <p:spPr>
          <a:xfrm>
            <a:off x="914400" y="5075583"/>
            <a:ext cx="1497526" cy="400110"/>
          </a:xfrm>
          <a:prstGeom prst="rect">
            <a:avLst/>
          </a:prstGeom>
          <a:noFill/>
        </p:spPr>
        <p:txBody>
          <a:bodyPr wrap="none" rtlCol="0">
            <a:spAutoFit/>
          </a:bodyPr>
          <a:lstStyle/>
          <a:p>
            <a:r>
              <a:rPr lang="en-US" sz="2000" b="1" dirty="0"/>
              <a:t>Scalability?</a:t>
            </a:r>
          </a:p>
        </p:txBody>
      </p:sp>
    </p:spTree>
    <p:extLst>
      <p:ext uri="{BB962C8B-B14F-4D97-AF65-F5344CB8AC3E}">
        <p14:creationId xmlns:p14="http://schemas.microsoft.com/office/powerpoint/2010/main" val="3681184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C64208-967B-0F84-4F90-FF753DE3CD9F}"/>
              </a:ext>
            </a:extLst>
          </p:cNvPr>
          <p:cNvSpPr>
            <a:spLocks noGrp="1"/>
          </p:cNvSpPr>
          <p:nvPr>
            <p:ph type="title"/>
          </p:nvPr>
        </p:nvSpPr>
        <p:spPr>
          <a:xfrm>
            <a:off x="2231136" y="96590"/>
            <a:ext cx="7729728" cy="791306"/>
          </a:xfrm>
        </p:spPr>
        <p:txBody>
          <a:bodyPr/>
          <a:lstStyle/>
          <a:p>
            <a:r>
              <a:rPr lang="en-US" b="1" dirty="0"/>
              <a:t>Load Testing with Locust</a:t>
            </a:r>
            <a:endParaRPr lang="en-US" dirty="0"/>
          </a:p>
        </p:txBody>
      </p:sp>
      <p:sp>
        <p:nvSpPr>
          <p:cNvPr id="5" name="Content Placeholder 4">
            <a:extLst>
              <a:ext uri="{FF2B5EF4-FFF2-40B4-BE49-F238E27FC236}">
                <a16:creationId xmlns:a16="http://schemas.microsoft.com/office/drawing/2014/main" id="{CE19DE14-DF74-F6D1-AF06-8B18D38123B8}"/>
              </a:ext>
            </a:extLst>
          </p:cNvPr>
          <p:cNvSpPr>
            <a:spLocks noGrp="1"/>
          </p:cNvSpPr>
          <p:nvPr>
            <p:ph idx="1"/>
          </p:nvPr>
        </p:nvSpPr>
        <p:spPr>
          <a:xfrm>
            <a:off x="1205948" y="1700494"/>
            <a:ext cx="9780104" cy="4037697"/>
          </a:xfrm>
        </p:spPr>
        <p:txBody>
          <a:bodyPr anchor="ctr">
            <a:normAutofit/>
          </a:bodyPr>
          <a:lstStyle/>
          <a:p>
            <a:pPr marL="0" indent="0" algn="just">
              <a:buNone/>
            </a:pPr>
            <a:r>
              <a:rPr lang="en-US" sz="2000" b="1"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Load Testing:</a:t>
            </a:r>
            <a:r>
              <a:rPr lang="en-US" sz="20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 Locust was used to simulate user behavior and test the scalability and performance of my Nextcloud deployment. I defined user tasks in a Python script to mimic file download operations from Nextcloud</a:t>
            </a:r>
          </a:p>
          <a:p>
            <a:pPr marL="0" indent="0" algn="just">
              <a:buNone/>
            </a:pPr>
            <a:r>
              <a:rPr lang="en-US" sz="20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 In order to see how my system behaves under heavy load, which is crucial for ensuring that my cloud-based file storage system can handle the expected user traffic without performance degradation. First, I defined 30 users with bash and saved them into a file. </a:t>
            </a:r>
            <a:r>
              <a:rPr lang="en-US" sz="2000"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2"/>
              </a:rPr>
              <a:t>http://localhost:8089</a:t>
            </a:r>
            <a:r>
              <a:rPr lang="en-US" sz="2000" kern="10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address defined to use Locust.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6530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9E689-4EF9-B243-695D-BA0C4FA60AE6}"/>
              </a:ext>
            </a:extLst>
          </p:cNvPr>
          <p:cNvSpPr>
            <a:spLocks noGrp="1"/>
          </p:cNvSpPr>
          <p:nvPr>
            <p:ph type="title"/>
          </p:nvPr>
        </p:nvSpPr>
        <p:spPr>
          <a:xfrm>
            <a:off x="2231136" y="177614"/>
            <a:ext cx="7729728" cy="657916"/>
          </a:xfrm>
        </p:spPr>
        <p:txBody>
          <a:bodyPr>
            <a:normAutofit fontScale="90000"/>
          </a:bodyPr>
          <a:lstStyle/>
          <a:p>
            <a:r>
              <a:rPr lang="en-US" b="1" dirty="0"/>
              <a:t>Results</a:t>
            </a:r>
            <a:endParaRPr lang="en-US" dirty="0"/>
          </a:p>
        </p:txBody>
      </p:sp>
      <p:sp>
        <p:nvSpPr>
          <p:cNvPr id="5" name="Content Placeholder 4">
            <a:extLst>
              <a:ext uri="{FF2B5EF4-FFF2-40B4-BE49-F238E27FC236}">
                <a16:creationId xmlns:a16="http://schemas.microsoft.com/office/drawing/2014/main" id="{64B078D2-FB26-04E3-7EBD-689A4DA7FB7D}"/>
              </a:ext>
            </a:extLst>
          </p:cNvPr>
          <p:cNvSpPr>
            <a:spLocks noGrp="1"/>
          </p:cNvSpPr>
          <p:nvPr>
            <p:ph idx="1"/>
          </p:nvPr>
        </p:nvSpPr>
        <p:spPr>
          <a:xfrm>
            <a:off x="654555" y="1053296"/>
            <a:ext cx="11012725" cy="5370653"/>
          </a:xfrm>
        </p:spPr>
        <p:txBody>
          <a:bodyPr/>
          <a:lstStyle/>
          <a:p>
            <a:endParaRPr lang="en-US" b="1" dirty="0"/>
          </a:p>
          <a:p>
            <a:pPr marL="0" indent="0">
              <a:buNone/>
            </a:pPr>
            <a:r>
              <a:rPr lang="en-US" dirty="0"/>
              <a:t>10 KB						1MB</a:t>
            </a:r>
          </a:p>
          <a:p>
            <a:pPr marL="0" indent="0">
              <a:buNone/>
            </a:pPr>
            <a:r>
              <a:rPr lang="en-US" dirty="0"/>
              <a:t>																																																																																		</a:t>
            </a:r>
          </a:p>
        </p:txBody>
      </p:sp>
      <p:pic>
        <p:nvPicPr>
          <p:cNvPr id="6" name="Picture 5">
            <a:extLst>
              <a:ext uri="{FF2B5EF4-FFF2-40B4-BE49-F238E27FC236}">
                <a16:creationId xmlns:a16="http://schemas.microsoft.com/office/drawing/2014/main" id="{45EE0235-F3B7-4A15-862E-E4A8B09A3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07" y="1909822"/>
            <a:ext cx="5916193" cy="4346294"/>
          </a:xfrm>
          <a:prstGeom prst="rect">
            <a:avLst/>
          </a:prstGeom>
        </p:spPr>
      </p:pic>
      <p:pic>
        <p:nvPicPr>
          <p:cNvPr id="9" name="Picture 8">
            <a:extLst>
              <a:ext uri="{FF2B5EF4-FFF2-40B4-BE49-F238E27FC236}">
                <a16:creationId xmlns:a16="http://schemas.microsoft.com/office/drawing/2014/main" id="{AAE1BB23-8E60-C694-F7BA-5D6B8AC1B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918" y="1909822"/>
            <a:ext cx="5851276" cy="4346294"/>
          </a:xfrm>
          <a:prstGeom prst="rect">
            <a:avLst/>
          </a:prstGeom>
        </p:spPr>
      </p:pic>
    </p:spTree>
    <p:extLst>
      <p:ext uri="{BB962C8B-B14F-4D97-AF65-F5344CB8AC3E}">
        <p14:creationId xmlns:p14="http://schemas.microsoft.com/office/powerpoint/2010/main" val="315271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63E03-F508-D9D0-BBD5-BE4FF1449647}"/>
              </a:ext>
            </a:extLst>
          </p:cNvPr>
          <p:cNvSpPr>
            <a:spLocks noGrp="1"/>
          </p:cNvSpPr>
          <p:nvPr>
            <p:ph idx="1"/>
          </p:nvPr>
        </p:nvSpPr>
        <p:spPr>
          <a:xfrm>
            <a:off x="486137" y="486138"/>
            <a:ext cx="9474727" cy="416687"/>
          </a:xfrm>
        </p:spPr>
        <p:txBody>
          <a:bodyPr/>
          <a:lstStyle/>
          <a:p>
            <a:pPr marL="0" indent="0">
              <a:buNone/>
            </a:pPr>
            <a:r>
              <a:rPr lang="en-US" dirty="0"/>
              <a:t>1GB						Increasing number of users</a:t>
            </a:r>
          </a:p>
        </p:txBody>
      </p:sp>
      <p:pic>
        <p:nvPicPr>
          <p:cNvPr id="6" name="Picture 5">
            <a:extLst>
              <a:ext uri="{FF2B5EF4-FFF2-40B4-BE49-F238E27FC236}">
                <a16:creationId xmlns:a16="http://schemas.microsoft.com/office/drawing/2014/main" id="{2CDFBF0E-1FED-D27A-F778-2971B8CD7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130300"/>
            <a:ext cx="5383916" cy="4597400"/>
          </a:xfrm>
          <a:prstGeom prst="rect">
            <a:avLst/>
          </a:prstGeom>
        </p:spPr>
      </p:pic>
      <p:pic>
        <p:nvPicPr>
          <p:cNvPr id="8" name="Picture 7">
            <a:extLst>
              <a:ext uri="{FF2B5EF4-FFF2-40B4-BE49-F238E27FC236}">
                <a16:creationId xmlns:a16="http://schemas.microsoft.com/office/drawing/2014/main" id="{795E17E3-7867-1CA4-65CB-E8A51D124AB9}"/>
              </a:ext>
            </a:extLst>
          </p:cNvPr>
          <p:cNvPicPr>
            <a:picLocks noChangeAspect="1"/>
          </p:cNvPicPr>
          <p:nvPr/>
        </p:nvPicPr>
        <p:blipFill rotWithShape="1">
          <a:blip r:embed="rId3">
            <a:extLst>
              <a:ext uri="{28A0092B-C50C-407E-A947-70E740481C1C}">
                <a14:useLocalDpi xmlns:a14="http://schemas.microsoft.com/office/drawing/2010/main" val="0"/>
              </a:ext>
            </a:extLst>
          </a:blip>
          <a:srcRect b="30127"/>
          <a:stretch/>
        </p:blipFill>
        <p:spPr>
          <a:xfrm>
            <a:off x="5944875" y="1130300"/>
            <a:ext cx="5977050" cy="4597400"/>
          </a:xfrm>
          <a:prstGeom prst="rect">
            <a:avLst/>
          </a:prstGeom>
        </p:spPr>
      </p:pic>
    </p:spTree>
    <p:extLst>
      <p:ext uri="{BB962C8B-B14F-4D97-AF65-F5344CB8AC3E}">
        <p14:creationId xmlns:p14="http://schemas.microsoft.com/office/powerpoint/2010/main" val="278966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EE379-9BC8-576A-584F-9597DE4BC82A}"/>
              </a:ext>
            </a:extLst>
          </p:cNvPr>
          <p:cNvSpPr>
            <a:spLocks noGrp="1"/>
          </p:cNvSpPr>
          <p:nvPr>
            <p:ph type="title"/>
          </p:nvPr>
        </p:nvSpPr>
        <p:spPr>
          <a:xfrm>
            <a:off x="2231136" y="131315"/>
            <a:ext cx="7729728" cy="1188720"/>
          </a:xfrm>
        </p:spPr>
        <p:txBody>
          <a:bodyPr>
            <a:normAutofit/>
          </a:bodyPr>
          <a:lstStyle/>
          <a:p>
            <a:r>
              <a:rPr lang="en-US" sz="4400" b="1" i="0" kern="1200" dirty="0">
                <a:solidFill>
                  <a:schemeClr val="tx1"/>
                </a:solidFill>
                <a:effectLst/>
                <a:latin typeface="+mj-lt"/>
                <a:ea typeface="+mj-ea"/>
                <a:cs typeface="+mj-cs"/>
              </a:rPr>
              <a:t>Challenges</a:t>
            </a:r>
          </a:p>
        </p:txBody>
      </p:sp>
      <p:sp>
        <p:nvSpPr>
          <p:cNvPr id="5" name="Content Placeholder 4">
            <a:extLst>
              <a:ext uri="{FF2B5EF4-FFF2-40B4-BE49-F238E27FC236}">
                <a16:creationId xmlns:a16="http://schemas.microsoft.com/office/drawing/2014/main" id="{AA814E66-BE57-AAF9-7058-9A4BA6DA6C84}"/>
              </a:ext>
            </a:extLst>
          </p:cNvPr>
          <p:cNvSpPr>
            <a:spLocks noGrp="1"/>
          </p:cNvSpPr>
          <p:nvPr>
            <p:ph idx="1"/>
          </p:nvPr>
        </p:nvSpPr>
        <p:spPr>
          <a:xfrm>
            <a:off x="1338470" y="1446836"/>
            <a:ext cx="8622394" cy="4293192"/>
          </a:xfrm>
        </p:spPr>
        <p:txBody>
          <a:bodyPr/>
          <a:lstStyle/>
          <a:p>
            <a:pPr marL="228600" lvl="1" indent="0">
              <a:buNone/>
            </a:pPr>
            <a:endParaRPr lang="en-US" sz="2800" b="1" dirty="0"/>
          </a:p>
          <a:p>
            <a:pPr lvl="1"/>
            <a:r>
              <a:rPr lang="en-US" sz="1800" b="1" dirty="0"/>
              <a:t>Database connection </a:t>
            </a:r>
            <a:endParaRPr lang="en-US" sz="1800" b="1" kern="0" dirty="0">
              <a:solidFill>
                <a:srgbClr val="1F2328"/>
              </a:solidFill>
              <a:effectLst/>
              <a:latin typeface="Calibri" panose="020F0502020204030204" pitchFamily="34" charset="0"/>
              <a:ea typeface="Times New Roman" panose="02020603050405020304" pitchFamily="18" charset="0"/>
            </a:endParaRPr>
          </a:p>
          <a:p>
            <a:pPr lvl="1"/>
            <a:r>
              <a:rPr lang="en-US" sz="1800" b="1" dirty="0"/>
              <a:t>Container identification</a:t>
            </a:r>
          </a:p>
          <a:p>
            <a:pPr lvl="1"/>
            <a:r>
              <a:rPr lang="en-US" sz="1800" b="1" dirty="0"/>
              <a:t>Storage issues</a:t>
            </a:r>
          </a:p>
          <a:p>
            <a:pPr lvl="1"/>
            <a:r>
              <a:rPr lang="en-US" sz="1800" b="1" dirty="0"/>
              <a:t>Nginx configuration issues</a:t>
            </a:r>
          </a:p>
          <a:p>
            <a:pPr lvl="1"/>
            <a:r>
              <a:rPr lang="en-US" sz="1800" b="1" dirty="0"/>
              <a:t>Locust testing challenges</a:t>
            </a:r>
          </a:p>
        </p:txBody>
      </p:sp>
      <p:pic>
        <p:nvPicPr>
          <p:cNvPr id="2" name="Picture 1">
            <a:extLst>
              <a:ext uri="{FF2B5EF4-FFF2-40B4-BE49-F238E27FC236}">
                <a16:creationId xmlns:a16="http://schemas.microsoft.com/office/drawing/2014/main" id="{67EEDA45-38F6-FD90-1637-50C485B7C215}"/>
              </a:ext>
            </a:extLst>
          </p:cNvPr>
          <p:cNvPicPr>
            <a:picLocks noChangeAspect="1"/>
          </p:cNvPicPr>
          <p:nvPr/>
        </p:nvPicPr>
        <p:blipFill>
          <a:blip r:embed="rId2"/>
          <a:stretch>
            <a:fillRect/>
          </a:stretch>
        </p:blipFill>
        <p:spPr>
          <a:xfrm>
            <a:off x="6096000" y="1446836"/>
            <a:ext cx="5040775" cy="5040775"/>
          </a:xfrm>
          <a:prstGeom prst="rect">
            <a:avLst/>
          </a:prstGeom>
        </p:spPr>
      </p:pic>
    </p:spTree>
    <p:extLst>
      <p:ext uri="{BB962C8B-B14F-4D97-AF65-F5344CB8AC3E}">
        <p14:creationId xmlns:p14="http://schemas.microsoft.com/office/powerpoint/2010/main" val="12669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886937-08D2-93CB-28BC-CC086973C43F}"/>
              </a:ext>
            </a:extLst>
          </p:cNvPr>
          <p:cNvSpPr>
            <a:spLocks noGrp="1"/>
          </p:cNvSpPr>
          <p:nvPr>
            <p:ph idx="1"/>
          </p:nvPr>
        </p:nvSpPr>
        <p:spPr>
          <a:xfrm>
            <a:off x="972273" y="381966"/>
            <a:ext cx="10544537" cy="5358062"/>
          </a:xfrm>
        </p:spPr>
        <p:txBody>
          <a:bodyPr>
            <a:normAutofit/>
          </a:bodyPr>
          <a:lstStyle/>
          <a:p>
            <a:pPr marL="0" marR="0" indent="0" algn="just">
              <a:lnSpc>
                <a:spcPct val="107000"/>
              </a:lnSpc>
              <a:spcBef>
                <a:spcPts val="1200"/>
              </a:spcBef>
              <a:spcAft>
                <a:spcPts val="800"/>
              </a:spcAft>
              <a:buNone/>
              <a:tabLst>
                <a:tab pos="285750" algn="l"/>
              </a:tabLst>
            </a:pPr>
            <a:r>
              <a:rPr lang="en-US" sz="2000" b="1"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Database Connection Issues: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I experienced database connection errors, particularly "Failed to connect to the database" and "Temporary failure in name resolution," indicating issues with the database container's network configuration or the Nextcloud application's database access settings. While I was writing docker compose file I decided to use MySQL 5.7 and successfully run Nextcloud on localhost but when I was checking Security &amp; setup warnings, I noticed that I should use MySQL 8.0 or MariaDB so I changed it but then I started getting errors.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1200"/>
              </a:spcBef>
              <a:spcAft>
                <a:spcPts val="800"/>
              </a:spcAft>
              <a:buNone/>
              <a:tabLst>
                <a:tab pos="285750" algn="l"/>
              </a:tabLst>
            </a:pPr>
            <a:r>
              <a:rPr lang="en-US" sz="1800" b="1" i="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Solution:</a:t>
            </a:r>
            <a:r>
              <a:rPr lang="en-US"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After getting lots of errors I uninstalled docker-compose and install it again and start the project from scratch to solve the issues.</a:t>
            </a:r>
          </a:p>
          <a:p>
            <a:pPr marL="0" marR="0" indent="0" algn="just">
              <a:lnSpc>
                <a:spcPct val="107000"/>
              </a:lnSpc>
              <a:spcBef>
                <a:spcPts val="1200"/>
              </a:spcBef>
              <a:spcAft>
                <a:spcPts val="800"/>
              </a:spcAft>
              <a:buNone/>
              <a:tabLst>
                <a:tab pos="285750" algn="l"/>
              </a:tabLst>
            </a:pPr>
            <a:r>
              <a:rPr lang="en-US" sz="2000" b="1"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Container Identification Issues: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Errors like "No such container" were encountered when I tried to interact with containers that were either not running or incorrectly referenced in my commands.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1200"/>
              </a:spcBef>
              <a:spcAft>
                <a:spcPts val="800"/>
              </a:spcAft>
              <a:buNone/>
              <a:tabLst>
                <a:tab pos="285750" algn="l"/>
              </a:tabLst>
            </a:pPr>
            <a:r>
              <a:rPr lang="en-US" sz="1800" b="1" i="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Solution:</a:t>
            </a:r>
            <a:r>
              <a:rPr lang="en-US"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rPr>
              <a:t>To address the "No such container" errors, I ensured that my Docker containers were up and running using docker-compose up and verified their status with docker ps. I corrected wrong references in my commands.</a:t>
            </a:r>
          </a:p>
          <a:p>
            <a:pPr marL="0" marR="0" indent="0" algn="just">
              <a:lnSpc>
                <a:spcPct val="107000"/>
              </a:lnSpc>
              <a:spcBef>
                <a:spcPts val="1200"/>
              </a:spcBef>
              <a:spcAft>
                <a:spcPts val="800"/>
              </a:spcAft>
              <a:buNone/>
              <a:tabLst>
                <a:tab pos="285750" algn="l"/>
              </a:tabLst>
            </a:pPr>
            <a:endParaRPr lang="en-US" sz="1800" kern="0" dirty="0">
              <a:solidFill>
                <a:srgbClr val="1F2328"/>
              </a:solidFill>
              <a:effectLst/>
              <a:latin typeface="Calibri" panose="020F0502020204030204" pitchFamily="34" charset="0"/>
              <a:ea typeface="Times New Roman" panose="02020603050405020304" pitchFamily="18" charset="0"/>
              <a:cs typeface="Calibri" panose="020F0502020204030204" pitchFamily="34" charset="0"/>
            </a:endParaRPr>
          </a:p>
          <a:p>
            <a:pPr marL="0" marR="0" indent="0" algn="just">
              <a:lnSpc>
                <a:spcPct val="107000"/>
              </a:lnSpc>
              <a:spcBef>
                <a:spcPts val="1200"/>
              </a:spcBef>
              <a:spcAft>
                <a:spcPts val="800"/>
              </a:spcAft>
              <a:buNone/>
              <a:tabLst>
                <a:tab pos="28575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28600" marR="0" algn="just">
              <a:lnSpc>
                <a:spcPct val="107000"/>
              </a:lnSpc>
              <a:spcBef>
                <a:spcPts val="1200"/>
              </a:spcBef>
              <a:spcAft>
                <a:spcPts val="800"/>
              </a:spcAft>
              <a:tabLst>
                <a:tab pos="28575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BEB0D9D1-0B62-474B-044E-A06BF3EF9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7899" y="5034987"/>
            <a:ext cx="921256" cy="365889"/>
          </a:xfrm>
          <a:prstGeom prst="rect">
            <a:avLst/>
          </a:prstGeom>
          <a:noFill/>
          <a:ln>
            <a:noFill/>
          </a:ln>
        </p:spPr>
      </p:pic>
    </p:spTree>
    <p:extLst>
      <p:ext uri="{BB962C8B-B14F-4D97-AF65-F5344CB8AC3E}">
        <p14:creationId xmlns:p14="http://schemas.microsoft.com/office/powerpoint/2010/main" val="6441198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TotalTime>
  <Words>1055</Words>
  <Application>Microsoft Office PowerPoint</Application>
  <PresentationFormat>Widescreen</PresentationFormat>
  <Paragraphs>68</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Gill Sans MT</vt:lpstr>
      <vt:lpstr>OpenSymbol</vt:lpstr>
      <vt:lpstr>Söhne</vt:lpstr>
      <vt:lpstr>Parcel</vt:lpstr>
      <vt:lpstr>Cloud-Based File Storage System Deployment</vt:lpstr>
      <vt:lpstr>Technologies used</vt:lpstr>
      <vt:lpstr>Deployment</vt:lpstr>
      <vt:lpstr>User Management and security and Cost-Efficiency</vt:lpstr>
      <vt:lpstr>Load Testing with Locust</vt:lpstr>
      <vt:lpstr>Results</vt:lpstr>
      <vt:lpstr>PowerPoint Presentation</vt:lpstr>
      <vt:lpstr>Challenges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Cloud-Based File Storage System Deployment Report</dc:title>
  <dc:creator>BEHROUZ ROSHANAK [SM3800030]</dc:creator>
  <cp:lastModifiedBy>BEHROUZ ROSHANAK [SM3800030]</cp:lastModifiedBy>
  <cp:revision>21</cp:revision>
  <dcterms:created xsi:type="dcterms:W3CDTF">2024-03-23T22:57:18Z</dcterms:created>
  <dcterms:modified xsi:type="dcterms:W3CDTF">2024-03-25T09:58:48Z</dcterms:modified>
</cp:coreProperties>
</file>